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1" r:id="rId6"/>
    <p:sldId id="302" r:id="rId7"/>
    <p:sldId id="303" r:id="rId8"/>
    <p:sldId id="313" r:id="rId9"/>
    <p:sldId id="314" r:id="rId10"/>
    <p:sldId id="304" r:id="rId11"/>
    <p:sldId id="312" r:id="rId12"/>
    <p:sldId id="315" r:id="rId13"/>
    <p:sldId id="285" r:id="rId14"/>
    <p:sldId id="317" r:id="rId15"/>
    <p:sldId id="305" r:id="rId16"/>
    <p:sldId id="319" r:id="rId17"/>
    <p:sldId id="306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07" r:id="rId26"/>
    <p:sldId id="298" r:id="rId27"/>
    <p:sldId id="309" r:id="rId28"/>
    <p:sldId id="270" r:id="rId29"/>
    <p:sldId id="290" r:id="rId30"/>
    <p:sldId id="300" r:id="rId31"/>
    <p:sldId id="289" r:id="rId32"/>
    <p:sldId id="286" r:id="rId33"/>
    <p:sldId id="282" r:id="rId34"/>
    <p:sldId id="287" r:id="rId35"/>
    <p:sldId id="288" r:id="rId36"/>
    <p:sldId id="310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0FF00"/>
    <a:srgbClr val="FF3399"/>
    <a:srgbClr val="FFFFB9"/>
    <a:srgbClr val="03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595" autoAdjust="0"/>
  </p:normalViewPr>
  <p:slideViewPr>
    <p:cSldViewPr snapToGrid="0">
      <p:cViewPr varScale="1">
        <p:scale>
          <a:sx n="71" d="100"/>
          <a:sy n="71" d="100"/>
        </p:scale>
        <p:origin x="678" y="78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3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PITCH DECK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106B1-1D04-0D61-373E-A021F05EF3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" r="13"/>
          <a:stretch>
            <a:fillRect/>
          </a:stretch>
        </p:blipFill>
        <p:spPr>
          <a:xfrm>
            <a:off x="66838" y="0"/>
            <a:ext cx="12188952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F4E3B7-26D3-0FB2-746B-064EB0B9C164}"/>
              </a:ext>
            </a:extLst>
          </p:cNvPr>
          <p:cNvSpPr/>
          <p:nvPr/>
        </p:nvSpPr>
        <p:spPr>
          <a:xfrm>
            <a:off x="-1299583" y="196703"/>
            <a:ext cx="128548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		Bitcoin and cryptocurrencies</a:t>
            </a:r>
            <a:endParaRPr lang="en-US" sz="6000" b="1" i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2876643"/>
            <a:ext cx="12190476" cy="3886200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894D3-0048-45A8-670D-AC3EEDBE9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" t="14492" r="-1" b="42938"/>
          <a:stretch/>
        </p:blipFill>
        <p:spPr>
          <a:xfrm>
            <a:off x="0" y="-182880"/>
            <a:ext cx="12192000" cy="2918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D904A-2EDC-60C9-C61B-C8B98A5B6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2" t="21114" r="13" b="13623"/>
          <a:stretch/>
        </p:blipFill>
        <p:spPr>
          <a:xfrm>
            <a:off x="0" y="2735132"/>
            <a:ext cx="12190476" cy="39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2F35-9DE1-9053-95F5-77AA6360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F3D35-87E3-E0EF-BC94-7AD4B7B1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06FD2-2E7E-E60A-956D-20601EBE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7526C-0BD3-2EF9-8762-EAD84149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E7A4-09BB-A700-7D2A-BEA04ABB2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5" t="20417" r="25418" b="35504"/>
          <a:stretch/>
        </p:blipFill>
        <p:spPr>
          <a:xfrm>
            <a:off x="1285875" y="1691323"/>
            <a:ext cx="8839199" cy="45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a man in a meeting&#10;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200F8C2-B2D6-4CB4-90DF-3754B687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3DE42-6E97-4DE6-8CAE-71A0C95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5BCD2D-8C5B-4AA6-9D92-91CEEB731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0DA42-91EB-4B28-9889-273AD422B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" t="15129" r="1888" b="58207"/>
          <a:stretch/>
        </p:blipFill>
        <p:spPr>
          <a:xfrm>
            <a:off x="-228600" y="256200"/>
            <a:ext cx="12349248" cy="2334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983EC-02A7-C2E7-AD44-7BF53D8B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3220700" cy="3583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7E061E-5DBD-1E62-E7CB-304158EE0E89}"/>
              </a:ext>
            </a:extLst>
          </p:cNvPr>
          <p:cNvSpPr/>
          <p:nvPr/>
        </p:nvSpPr>
        <p:spPr>
          <a:xfrm>
            <a:off x="-2381249" y="1691321"/>
            <a:ext cx="808672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u="sng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en-US" sz="5400" b="1" u="sng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BCED-B3D8-FF7A-91D2-9ADF01F8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5A309-2CA6-B0B4-CCE8-AAA4CEE0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10F7B-4C73-0CD6-7778-5F68340F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B6C0B-CE95-7184-9EC1-BCC3454C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1D040-2BAA-1F1F-7BCA-4C0E747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371600"/>
            <a:ext cx="10821849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031F3-4016-22CE-DDFF-63D9CD31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" t="17436" r="26" b="64320"/>
          <a:stretch/>
        </p:blipFill>
        <p:spPr>
          <a:xfrm>
            <a:off x="0" y="0"/>
            <a:ext cx="12188825" cy="1283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E66A4-9DCF-211E-4455-2BD894DA4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89"/>
          <a:stretch/>
        </p:blipFill>
        <p:spPr>
          <a:xfrm>
            <a:off x="-1" y="1866900"/>
            <a:ext cx="12188825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046087-C068-BF7E-EB39-294083BF64BF}"/>
              </a:ext>
            </a:extLst>
          </p:cNvPr>
          <p:cNvSpPr/>
          <p:nvPr/>
        </p:nvSpPr>
        <p:spPr>
          <a:xfrm>
            <a:off x="-2400299" y="1000125"/>
            <a:ext cx="8763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CODE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: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0333-4F80-BBD2-D08E-59CC71A6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96DB9-6760-7EA0-9145-DDADC58E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7A0F8-D435-56B2-97AB-744164D15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3" t="48473" r="31485" b="8333"/>
          <a:stretch/>
        </p:blipFill>
        <p:spPr>
          <a:xfrm>
            <a:off x="838200" y="1712654"/>
            <a:ext cx="8972550" cy="45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1E427-CBE4-D13D-7D10-FA3E70DC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6E46C-671D-8B69-6E94-E3C7F89C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2419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D643D-4CF1-8428-17A2-2A46A88E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3428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CC2AA4-D24B-A45C-3A3F-38BA6CE68D7F}"/>
              </a:ext>
            </a:extLst>
          </p:cNvPr>
          <p:cNvSpPr/>
          <p:nvPr/>
        </p:nvSpPr>
        <p:spPr>
          <a:xfrm>
            <a:off x="-4224759" y="2419108"/>
            <a:ext cx="115287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2060"/>
                </a:solidFill>
              </a:rPr>
              <a:t>CODE:</a:t>
            </a:r>
            <a:endParaRPr lang="en-US" sz="5400" b="1" u="sng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76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AF56-696E-2A82-FC5A-D8065A47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420E7-7948-E01F-498A-9FC8B621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9A4C9-9950-61E6-F8DC-7FE025DF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74" y="1531620"/>
            <a:ext cx="10035251" cy="4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7EAB1-5920-01E8-1026-6EAE4609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49B26-6D9F-EF3F-D8F5-4D450613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3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43B6A-FB05-F4CB-5AFC-A89E3584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75230"/>
            <a:ext cx="12191999" cy="2482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B06A9D-65B2-72CD-6F69-B220124B1FBF}"/>
              </a:ext>
            </a:extLst>
          </p:cNvPr>
          <p:cNvSpPr/>
          <p:nvPr/>
        </p:nvSpPr>
        <p:spPr>
          <a:xfrm>
            <a:off x="-1481560" y="2482770"/>
            <a:ext cx="603041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u="sng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en-US" sz="5400" b="1" u="sng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90909"/>
                </a:solidFill>
                <a:effectLst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45470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E9B4-3AC6-B50C-377F-39A819D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4F87-D297-8F80-58EE-1EB2CAB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016A2-94C0-8631-01CD-29ECE5FD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68" y="1691323"/>
            <a:ext cx="9282897" cy="45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-763"/>
            <a:ext cx="12192000" cy="6858763"/>
          </a:xfrm>
        </p:spPr>
      </p:pic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EFB235-4EA4-E768-DB4C-B3DC1707756E}"/>
              </a:ext>
            </a:extLst>
          </p:cNvPr>
          <p:cNvSpPr/>
          <p:nvPr/>
        </p:nvSpPr>
        <p:spPr>
          <a:xfrm>
            <a:off x="1549032" y="68580"/>
            <a:ext cx="939391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Python project on Bitcoin and </a:t>
            </a:r>
          </a:p>
          <a:p>
            <a:pPr algn="ctr"/>
            <a:r>
              <a:rPr lang="en-US" sz="5400" b="1" i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Cryptocurrencies</a:t>
            </a:r>
            <a:endParaRPr lang="en-IN" sz="5400" b="1" i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5A1063-6107-D407-9F2F-CE6D96768069}"/>
              </a:ext>
            </a:extLst>
          </p:cNvPr>
          <p:cNvSpPr/>
          <p:nvPr/>
        </p:nvSpPr>
        <p:spPr>
          <a:xfrm>
            <a:off x="598007" y="1822906"/>
            <a:ext cx="3897221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Made by:</a:t>
            </a:r>
          </a:p>
          <a:p>
            <a:pPr algn="ctr"/>
            <a:r>
              <a:rPr lang="en-US" sz="4000" b="1" i="1" cap="none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Ananya Agrawal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A0E62-2218-C522-E7C4-6D50505AFEE3}"/>
              </a:ext>
            </a:extLst>
          </p:cNvPr>
          <p:cNvSpPr/>
          <p:nvPr/>
        </p:nvSpPr>
        <p:spPr>
          <a:xfrm>
            <a:off x="687593" y="5035095"/>
            <a:ext cx="687144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Guided by: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rgbClr val="00FF00">
                      <a:alpha val="40000"/>
                    </a:srgbClr>
                  </a:outerShdw>
                </a:effectLst>
              </a:rPr>
              <a:t>Kuldeep and </a:t>
            </a:r>
            <a:r>
              <a:rPr lang="en-US" sz="5400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rgbClr val="00FF00">
                      <a:alpha val="40000"/>
                    </a:srgbClr>
                  </a:outerShdw>
                </a:effectLst>
              </a:rPr>
              <a:t>Sakib</a:t>
            </a:r>
            <a:r>
              <a:rPr lang="en-US" sz="54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rgbClr val="00FF00">
                      <a:alpha val="40000"/>
                    </a:srgbClr>
                  </a:outerShdw>
                </a:effectLst>
              </a:rPr>
              <a:t> sir</a:t>
            </a:r>
            <a:endParaRPr lang="en-US" sz="54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rgbClr val="00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8C45F-1382-0707-8DAB-2C44BC67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80FCF-2942-7DE3-1468-46A7EAAF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81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0AAE4-091D-C560-8BF9-D1F0463C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60294"/>
            <a:ext cx="12191999" cy="505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F929B6-BA6E-1215-40FA-3FF6AA57D054}"/>
              </a:ext>
            </a:extLst>
          </p:cNvPr>
          <p:cNvSpPr/>
          <p:nvPr/>
        </p:nvSpPr>
        <p:spPr>
          <a:xfrm>
            <a:off x="-1342662" y="1331089"/>
            <a:ext cx="5486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5">
                    <a:lumMod val="50000"/>
                  </a:schemeClr>
                </a:solidFill>
                <a:effectLst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282232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6570-47DF-FA63-48AA-D484E0F8A2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N" u="sng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7F4F6-C10D-A1DD-62CA-E04865F9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CE25-B5A0-FAF2-7876-F8265784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2" y="1630680"/>
            <a:ext cx="9144000" cy="43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8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stock market historical  performance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new investment tools to help businesses grow their funds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374136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Minimalist design and easy    to use 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AAA39EA-03A4-4F7C-AD28-57646912356E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OVERVIEW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$1B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noProof="1"/>
              <a:t>Addressable market</a:t>
            </a:r>
            <a:endParaRPr lang="en-ZA" dirty="0"/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ZA" dirty="0"/>
              <a:t>Freedom to invent</a:t>
            </a:r>
          </a:p>
          <a:p>
            <a:r>
              <a:rPr lang="en-US" dirty="0"/>
              <a:t>Serviceable market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dirty="0"/>
              <a:t>Few competitors</a:t>
            </a:r>
          </a:p>
          <a:p>
            <a:r>
              <a:rPr lang="en-ZA" noProof="1"/>
              <a:t>Obtainable market</a:t>
            </a:r>
            <a:endParaRPr lang="en-US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30552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E3E8D6-EBCD-4E49-9090-1E7064FAD1EA}"/>
              </a:ext>
            </a:extLst>
          </p:cNvPr>
          <p:cNvSpPr txBox="1"/>
          <p:nvPr/>
        </p:nvSpPr>
        <p:spPr>
          <a:xfrm>
            <a:off x="8762113" y="2175264"/>
            <a:ext cx="15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74FBB-AFB3-4F5F-8F5A-C916AA503E95}"/>
              </a:ext>
            </a:extLst>
          </p:cNvPr>
          <p:cNvSpPr txBox="1"/>
          <p:nvPr/>
        </p:nvSpPr>
        <p:spPr>
          <a:xfrm>
            <a:off x="1431112" y="268456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75" y="3252207"/>
            <a:ext cx="2011363" cy="274638"/>
          </a:xfrm>
        </p:spPr>
        <p:txBody>
          <a:bodyPr>
            <a:no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45168" y="3273552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E8CF7-1F1C-45FE-9088-92F9A8BEC2AF}"/>
              </a:ext>
            </a:extLst>
          </p:cNvPr>
          <p:cNvSpPr txBox="1"/>
          <p:nvPr/>
        </p:nvSpPr>
        <p:spPr>
          <a:xfrm>
            <a:off x="2036066" y="413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3EB4F2-6DCD-42D9-A38E-E739722752EE}"/>
              </a:ext>
            </a:extLst>
          </p:cNvPr>
          <p:cNvSpPr txBox="1"/>
          <p:nvPr/>
        </p:nvSpPr>
        <p:spPr>
          <a:xfrm>
            <a:off x="2612253" y="474117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47F5A-99BC-46EC-A6B9-3DB10D5A741B}"/>
              </a:ext>
            </a:extLst>
          </p:cNvPr>
          <p:cNvSpPr txBox="1"/>
          <p:nvPr/>
        </p:nvSpPr>
        <p:spPr>
          <a:xfrm>
            <a:off x="5918241" y="468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1BACB-0034-4464-B71B-DE045F78BAD8}"/>
              </a:ext>
            </a:extLst>
          </p:cNvPr>
          <p:cNvSpPr txBox="1"/>
          <p:nvPr/>
        </p:nvSpPr>
        <p:spPr>
          <a:xfrm>
            <a:off x="7616115" y="415368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84648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713730-0D5A-4207-A796-E1A98217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91232" y="301270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DAEBEE-A114-4C54-9B63-DEFA96F6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373" y="4534092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0E21EE-75B0-43BB-BF94-A9BF7327A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6235" y="394659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1A1C25-B297-4292-95F7-F45462C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8361" y="448389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9671F7-315E-4F2A-A255-2959A5816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6186" y="393660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B5DC08-9E27-4C29-8425-CB31A42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9852" y="2571997"/>
            <a:ext cx="274320" cy="2743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4AE1D161-46F9-4A99-81FE-3AA72B02613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823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1482296"/>
            <a:ext cx="8321040" cy="36512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23"/>
            <a:ext cx="5157787" cy="731837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7827185"/>
              </p:ext>
            </p:extLst>
          </p:nvPr>
        </p:nvGraphicFramePr>
        <p:xfrm>
          <a:off x="936044" y="2581275"/>
          <a:ext cx="4839115" cy="31337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484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Clients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Orders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Gross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Net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064" y="1690323"/>
            <a:ext cx="5183188" cy="731837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0544272"/>
              </p:ext>
            </p:extLst>
          </p:nvPr>
        </p:nvGraphicFramePr>
        <p:xfrm>
          <a:off x="6416842" y="2438400"/>
          <a:ext cx="4938545" cy="36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7D13E-C753-4E0C-B3C1-D6F8A633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9307B-C100-4B37-A55A-F406AC6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67128" y="2470398"/>
            <a:ext cx="1828800" cy="696912"/>
          </a:xfrm>
          <a:noFill/>
          <a:ln w="25400">
            <a:solidFill>
              <a:schemeClr val="accent3"/>
            </a:solidFill>
          </a:ln>
        </p:spPr>
        <p:txBody>
          <a:bodyPr anchor="t" anchorCtr="0"/>
          <a:lstStyle/>
          <a:p>
            <a:pPr>
              <a:lnSpc>
                <a:spcPct val="200000"/>
              </a:lnSpc>
            </a:pPr>
            <a:r>
              <a:rPr lang="en-ZA" dirty="0"/>
              <a:t>Supply volunteers</a:t>
            </a:r>
          </a:p>
        </p:txBody>
      </p:sp>
      <p:sp>
        <p:nvSpPr>
          <p:cNvPr id="116" name="Text Placeholder 32">
            <a:extLst>
              <a:ext uri="{FF2B5EF4-FFF2-40B4-BE49-F238E27FC236}">
                <a16:creationId xmlns:a16="http://schemas.microsoft.com/office/drawing/2014/main" id="{1DF5D925-396D-4F69-A672-042BE3765BF3}"/>
              </a:ext>
            </a:extLst>
          </p:cNvPr>
          <p:cNvSpPr txBox="1">
            <a:spLocks/>
          </p:cNvSpPr>
          <p:nvPr/>
        </p:nvSpPr>
        <p:spPr>
          <a:xfrm>
            <a:off x="2214621" y="291185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31162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Run focus groups</a:t>
            </a:r>
          </a:p>
        </p:txBody>
      </p:sp>
      <p:sp>
        <p:nvSpPr>
          <p:cNvPr id="118" name="Text Placeholder 32">
            <a:extLst>
              <a:ext uri="{FF2B5EF4-FFF2-40B4-BE49-F238E27FC236}">
                <a16:creationId xmlns:a16="http://schemas.microsoft.com/office/drawing/2014/main" id="{8D1819FD-484E-465C-9168-96B226CC52AC}"/>
              </a:ext>
            </a:extLst>
          </p:cNvPr>
          <p:cNvSpPr txBox="1">
            <a:spLocks/>
          </p:cNvSpPr>
          <p:nvPr/>
        </p:nvSpPr>
        <p:spPr>
          <a:xfrm>
            <a:off x="4600443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55234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Gather feedback</a:t>
            </a:r>
          </a:p>
        </p:txBody>
      </p:sp>
      <p:sp>
        <p:nvSpPr>
          <p:cNvPr id="122" name="Text Placeholder 32">
            <a:extLst>
              <a:ext uri="{FF2B5EF4-FFF2-40B4-BE49-F238E27FC236}">
                <a16:creationId xmlns:a16="http://schemas.microsoft.com/office/drawing/2014/main" id="{03FCDCE9-ECBC-4C82-B228-62D7B590374B}"/>
              </a:ext>
            </a:extLst>
          </p:cNvPr>
          <p:cNvSpPr txBox="1">
            <a:spLocks/>
          </p:cNvSpPr>
          <p:nvPr/>
        </p:nvSpPr>
        <p:spPr>
          <a:xfrm>
            <a:off x="8545115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Oct 20XX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C1DC48-210B-4EA5-ABC0-EFF5BC2E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81528" y="3161849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6155A8D-4215-45F4-9EE8-B5134F3B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45562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34685E3-049D-4C8B-8099-9C2BDDE0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9634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42295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997AD5-1C95-4DBE-B96B-FF9C9B5B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4495" y="3993955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1C29B84-1C3F-4264-B157-6E66C0FE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1017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B04E3E4-BABC-4652-903D-E382A6E60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7975" y="3994428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B9032FF-99AE-4650-8A87-BB9117C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6099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2422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2D5F1D5-E2E9-49DD-8D91-4398296F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6775" y="4722682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7675303-0D1F-4522-B513-62246F67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1953" y="4724657"/>
            <a:ext cx="0" cy="2743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CDC1244-94F9-4369-9B79-DCF2E5A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54512" y="4724657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62375" y="5004966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</a:p>
        </p:txBody>
      </p:sp>
      <p:sp>
        <p:nvSpPr>
          <p:cNvPr id="126" name="Text Placeholder 32">
            <a:extLst>
              <a:ext uri="{FF2B5EF4-FFF2-40B4-BE49-F238E27FC236}">
                <a16:creationId xmlns:a16="http://schemas.microsoft.com/office/drawing/2014/main" id="{2C0D3F0C-99CF-4238-AAA4-C13CD4B2C416}"/>
              </a:ext>
            </a:extLst>
          </p:cNvPr>
          <p:cNvSpPr txBox="1">
            <a:spLocks/>
          </p:cNvSpPr>
          <p:nvPr/>
        </p:nvSpPr>
        <p:spPr>
          <a:xfrm>
            <a:off x="2211772" y="543792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07553" y="5001768"/>
            <a:ext cx="1828800" cy="69494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solidFill>
                  <a:schemeClr val="bg1"/>
                </a:solidFill>
              </a:rPr>
              <a:t>Regional launch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6180038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65664" y="5001768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Deliver to consumers</a:t>
            </a:r>
          </a:p>
        </p:txBody>
      </p:sp>
      <p:sp>
        <p:nvSpPr>
          <p:cNvPr id="128" name="Text Placeholder 32">
            <a:extLst>
              <a:ext uri="{FF2B5EF4-FFF2-40B4-BE49-F238E27FC236}">
                <a16:creationId xmlns:a16="http://schemas.microsoft.com/office/drawing/2014/main" id="{45985B0E-D419-4BA2-BA87-799D71E9D775}"/>
              </a:ext>
            </a:extLst>
          </p:cNvPr>
          <p:cNvSpPr txBox="1">
            <a:spLocks/>
          </p:cNvSpPr>
          <p:nvPr/>
        </p:nvSpPr>
        <p:spPr>
          <a:xfrm>
            <a:off x="9573176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Dec 20XX</a:t>
            </a:r>
          </a:p>
        </p:txBody>
      </p:sp>
      <p:sp>
        <p:nvSpPr>
          <p:cNvPr id="145" name="Date Placeholder 144">
            <a:extLst>
              <a:ext uri="{FF2B5EF4-FFF2-40B4-BE49-F238E27FC236}">
                <a16:creationId xmlns:a16="http://schemas.microsoft.com/office/drawing/2014/main" id="{EDFDF909-B06D-4D45-B05A-FB9B7D1C9B5B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936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2473182411"/>
              </p:ext>
            </p:extLst>
          </p:nvPr>
        </p:nvGraphicFramePr>
        <p:xfrm>
          <a:off x="914400" y="1746494"/>
          <a:ext cx="10363200" cy="45370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843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842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Percent of 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" y="156655"/>
            <a:ext cx="8562475" cy="1325563"/>
          </a:xfrm>
        </p:spPr>
        <p:txBody>
          <a:bodyPr/>
          <a:lstStyle/>
          <a:p>
            <a:r>
              <a:rPr lang="en-US" dirty="0"/>
              <a:t>What is Bitcoin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3886200" cy="914400"/>
          </a:xfrm>
        </p:spPr>
        <p:txBody>
          <a:bodyPr/>
          <a:lstStyle/>
          <a:p>
            <a:r>
              <a:rPr lang="en-US" dirty="0"/>
              <a:t>Businesses need new investment opportunities but are using old or outdated tools and services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218688"/>
            <a:ext cx="3886200" cy="32004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7"/>
            <a:ext cx="3886200" cy="914400"/>
          </a:xfrm>
        </p:spPr>
        <p:txBody>
          <a:bodyPr>
            <a:noAutofit/>
          </a:bodyPr>
          <a:lstStyle/>
          <a:p>
            <a:r>
              <a:rPr lang="en-US" dirty="0"/>
              <a:t>25% increase of investment inquiries prove that there's consumer interest for simpler portfolio management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709160"/>
            <a:ext cx="3886200" cy="32004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/>
          <a:p>
            <a:r>
              <a:rPr lang="en-US" dirty="0"/>
              <a:t>Investing in the stock market increased business portfolios by $20 million in 2019 </a:t>
            </a:r>
          </a:p>
          <a:p>
            <a:endParaRPr lang="en-US" dirty="0"/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Loss of potential income by not offering investment opportunities for businesses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218688"/>
            <a:ext cx="3886200" cy="32004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that’s easy to adopt and simple to use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83CB8-68BA-0DDD-B177-6005CF33F6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200" dirty="0"/>
              <a:t>A peer-to-peer internet currency that allows decentralized transfers of value between individuals and businesses.</a:t>
            </a:r>
          </a:p>
          <a:p>
            <a:endParaRPr lang="en-IN" dirty="0"/>
          </a:p>
        </p:txBody>
      </p:sp>
      <p:pic>
        <p:nvPicPr>
          <p:cNvPr id="19" name="Picture 2" descr="C:\Users\k1smc02\Desktop\StepheniStockimages\bitcoin.jpg">
            <a:extLst>
              <a:ext uri="{FF2B5EF4-FFF2-40B4-BE49-F238E27FC236}">
                <a16:creationId xmlns:a16="http://schemas.microsoft.com/office/drawing/2014/main" id="{A034DC37-F210-155A-0C0E-213C5B14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5" b="89922" l="9884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14" y="3057525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2D36010-C86D-4E36-B6CF-A9BDD34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B269982C-B5A5-4ABE-9867-F064D76158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29130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B2ADA-BF4A-429D-9AAB-0A79EC551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5257800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BA764-9AA1-4357-AA4E-466CAC812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5551170"/>
            <a:ext cx="2103120" cy="36576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0" name="Picture Placeholder 29" descr="team member&#10;">
            <a:extLst>
              <a:ext uri="{FF2B5EF4-FFF2-40B4-BE49-F238E27FC236}">
                <a16:creationId xmlns:a16="http://schemas.microsoft.com/office/drawing/2014/main" id="{E3518826-950A-4BBF-B066-0453E162ED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30178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BA895-282B-4655-9508-9B081D8947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5257800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5544BD-5A0E-41E5-9FDF-CF48D5F86A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5551170"/>
            <a:ext cx="2103120" cy="36576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2" name="Picture Placeholder 31" descr="team member&#10;">
            <a:extLst>
              <a:ext uri="{FF2B5EF4-FFF2-40B4-BE49-F238E27FC236}">
                <a16:creationId xmlns:a16="http://schemas.microsoft.com/office/drawing/2014/main" id="{3C5A52A1-20C1-4B98-93B8-92FCD7B5D5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3017838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4AD937-0438-4166-BD70-EA667D56A4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5257800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2F91C5D-226D-435B-A96C-1F554E795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5551170"/>
            <a:ext cx="2103120" cy="365760"/>
          </a:xfrm>
        </p:spPr>
        <p:txBody>
          <a:bodyPr/>
          <a:lstStyle/>
          <a:p>
            <a:r>
              <a:rPr lang="en-US" dirty="0"/>
              <a:t>Chief Operations Operator</a:t>
            </a:r>
          </a:p>
        </p:txBody>
      </p:sp>
      <p:pic>
        <p:nvPicPr>
          <p:cNvPr id="34" name="Picture Placeholder 33" descr="team member&#10;">
            <a:extLst>
              <a:ext uri="{FF2B5EF4-FFF2-40B4-BE49-F238E27FC236}">
                <a16:creationId xmlns:a16="http://schemas.microsoft.com/office/drawing/2014/main" id="{F7A2D11E-BE25-45D2-8EDB-3D89772BDBC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301783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C6CB9CB-BA33-411F-ABB1-BCC00E4CE9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5257800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43341B8-8BFF-46A8-A144-93AE618DB8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5551170"/>
            <a:ext cx="2103120" cy="36576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ADF5DB-0025-47AA-9436-DFD10009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E3061B-C3BC-4087-AEF7-2C6C9BDB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FA4BA-93DF-4ECF-A20F-3D40A206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3791FF-CCF9-4C5D-A843-3726D4BA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99F33BF-9EA0-4A52-B59D-CD6A5726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0C136C7D-C5A4-48AE-99EF-3F26F5A3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78E65243-56AB-4666-A752-0F5C1A7F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2D7C-45DA-45A1-BCD0-40DD32D5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28" name="Picture Placeholder 27" descr="team member">
            <a:extLst>
              <a:ext uri="{FF2B5EF4-FFF2-40B4-BE49-F238E27FC236}">
                <a16:creationId xmlns:a16="http://schemas.microsoft.com/office/drawing/2014/main" id="{3FB5C621-B7DF-4715-BA11-6BA51730F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F415A-D292-401D-B8EE-54A5F34DCA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3524652"/>
            <a:ext cx="210312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30C-3E6D-4565-9646-913768A22E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3774234"/>
            <a:ext cx="210312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0" name="Picture Placeholder 29" descr="team member&#10;">
            <a:extLst>
              <a:ext uri="{FF2B5EF4-FFF2-40B4-BE49-F238E27FC236}">
                <a16:creationId xmlns:a16="http://schemas.microsoft.com/office/drawing/2014/main" id="{EEA671C7-564C-4EBB-A81D-9879D9B27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13716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84F183-4242-4FE0-9405-F93B3D7FAA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3524652"/>
            <a:ext cx="210312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9E9B05-7A10-4168-9CB8-75AF17B854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3774234"/>
            <a:ext cx="210312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2" name="Picture Placeholder 31" descr="team member&#10;">
            <a:extLst>
              <a:ext uri="{FF2B5EF4-FFF2-40B4-BE49-F238E27FC236}">
                <a16:creationId xmlns:a16="http://schemas.microsoft.com/office/drawing/2014/main" id="{F13AE6CA-5311-4723-896B-18A11A11159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13716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47A24A-C4E1-45F8-B4E3-D73EAC93C3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3524652"/>
            <a:ext cx="210312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448846-D33D-4ED0-96D8-F86423E1C4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3774234"/>
            <a:ext cx="210312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4" name="Picture Placeholder 33" descr="team member&#10;">
            <a:extLst>
              <a:ext uri="{FF2B5EF4-FFF2-40B4-BE49-F238E27FC236}">
                <a16:creationId xmlns:a16="http://schemas.microsoft.com/office/drawing/2014/main" id="{31F4C6DF-221E-4459-A5B6-9C57A2ED57D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13716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55F8DC-DEB4-460D-87FE-F1BDEA683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3524652"/>
            <a:ext cx="210312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1BC6F9-8896-48A9-A294-C72BD5F54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3774234"/>
            <a:ext cx="210312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36" name="Picture Placeholder 35" descr="team member&#10;">
            <a:extLst>
              <a:ext uri="{FF2B5EF4-FFF2-40B4-BE49-F238E27FC236}">
                <a16:creationId xmlns:a16="http://schemas.microsoft.com/office/drawing/2014/main" id="{5E363B2C-DF8C-43FB-B0D0-75A43A7983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75" y="4260850"/>
            <a:ext cx="2103438" cy="13716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C8EE5B-FDF4-40E4-8BA2-7FFD01D46F1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400" y="5738113"/>
            <a:ext cx="210312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A7953F-A959-4F25-9D84-C0215BE9DD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400" y="6001343"/>
            <a:ext cx="210312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38" name="Picture Placeholder 37" descr="team member&#10;">
            <a:extLst>
              <a:ext uri="{FF2B5EF4-FFF2-40B4-BE49-F238E27FC236}">
                <a16:creationId xmlns:a16="http://schemas.microsoft.com/office/drawing/2014/main" id="{146DB95A-91D9-49AF-A19F-FECE3179AB4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0300" y="4260850"/>
            <a:ext cx="2103438" cy="13716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9CA3A3E-9309-4918-A84A-C9E3F14E0C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69792" y="5738113"/>
            <a:ext cx="210312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E45847E-109F-4D7D-BCD7-1868B6FDC1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69792" y="6001343"/>
            <a:ext cx="210312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40" name="Picture Placeholder 39" descr="team member&#10;">
            <a:extLst>
              <a:ext uri="{FF2B5EF4-FFF2-40B4-BE49-F238E27FC236}">
                <a16:creationId xmlns:a16="http://schemas.microsoft.com/office/drawing/2014/main" id="{BA5B83B0-A7DC-4DAE-A4A9-2B55228935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613" y="4260850"/>
            <a:ext cx="2103437" cy="13716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05E8B0-A169-4556-B131-F01BF68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22136" y="5738113"/>
            <a:ext cx="210312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9B8D754-F01E-47CD-9BAB-91E6273375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22136" y="6001343"/>
            <a:ext cx="210312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42" name="Picture Placeholder 41" descr="team member&#10;">
            <a:extLst>
              <a:ext uri="{FF2B5EF4-FFF2-40B4-BE49-F238E27FC236}">
                <a16:creationId xmlns:a16="http://schemas.microsoft.com/office/drawing/2014/main" id="{1AEF5689-5EF0-4AEB-8801-47A524AD0A5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7338" y="4260850"/>
            <a:ext cx="2103437" cy="13716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1BC501-D7D3-4C14-AC64-4190AC6237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74480" y="5738113"/>
            <a:ext cx="210312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A0B1A3-8382-445A-BD5C-FFEB79DED9F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74480" y="6001343"/>
            <a:ext cx="210312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EBA4538-DE77-489A-8350-EB6A91BB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A86AAB-370D-439E-9BED-518723F0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4AB794F-24F5-4B85-BFAB-4C1F779A2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3B944F6-8DC1-4CE8-8BC3-30B6B84F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E7C35C7-8193-4078-BD0F-F1E162675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455F16D-80BC-4770-A8F3-DBA4956FA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6E5AABB-EEAE-4308-849F-0343D73F2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9D25A11-67D5-4CE0-AE39-585775E5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03AE756E-44E6-4396-B4F0-4C92B953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C239D8AF-EF3C-4250-AEE5-B9016C9B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12D0E515-67F7-4BAD-9307-64611E5A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5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43" name="Content Placeholder 42" descr="pie chart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629318033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024311918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6" name="Content Placeholder 95" descr="pie chart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49172034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9" name="Content Placeholder 98" descr="pie chart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196363403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/>
          <a:lstStyle/>
          <a:p>
            <a:r>
              <a:rPr lang="en-US" dirty="0"/>
              <a:t>MUTUAL FUNDS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2736" y="4333934"/>
            <a:ext cx="2286000" cy="548640"/>
          </a:xfrm>
        </p:spPr>
        <p:txBody>
          <a:bodyPr/>
          <a:lstStyle/>
          <a:p>
            <a:r>
              <a:rPr lang="en-ZA" dirty="0"/>
              <a:t>ANGEL INVESTMENTS</a:t>
            </a:r>
            <a:endParaRPr lang="en-US" dirty="0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5235467"/>
            <a:ext cx="2286000" cy="731520"/>
          </a:xfrm>
        </p:spPr>
        <p:txBody>
          <a:bodyPr/>
          <a:lstStyle/>
          <a:p>
            <a:r>
              <a:rPr lang="en-ZA" dirty="0"/>
              <a:t>Revenue obtained from blue chip mutual funds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  <a:p>
            <a:endParaRPr lang="en-US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  <a:p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74DCE933-510F-43E9-B365-51DE44E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FE8C31A6-9ABF-488F-97FB-F4BA3A8B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dirty="0"/>
              <a:t>Mirjam Nilsson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1BCB3F-750C-F1AB-531E-617F5C98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19396" r="1398" b="88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" descr="C:\Users\k1smc02\Desktop\StepheniStockimages\bitcoin.jpg">
            <a:extLst>
              <a:ext uri="{FF2B5EF4-FFF2-40B4-BE49-F238E27FC236}">
                <a16:creationId xmlns:a16="http://schemas.microsoft.com/office/drawing/2014/main" id="{75F4B565-80A3-EE82-32BD-D58FF55B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5" b="89922" l="9884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5" y="2353235"/>
            <a:ext cx="3590737" cy="26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F953-CC1B-9D22-60E8-369C6642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98" y="0"/>
            <a:ext cx="10920750" cy="1223889"/>
          </a:xfrm>
        </p:spPr>
        <p:txBody>
          <a:bodyPr/>
          <a:lstStyle/>
          <a:p>
            <a:r>
              <a:rPr lang="en-IN" u="sng" dirty="0"/>
              <a:t>CODE FOR FIRST QUESTION: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CE0E8-0D6E-E2AA-C41F-B96C67EB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EF2A1-CAFE-B19E-1A7B-668B0EBB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C06C-0275-3C2E-12DF-AB8C8105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19D39-8C30-3491-E9EA-3306F4557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0" t="17829" r="-1" b="16846"/>
          <a:stretch/>
        </p:blipFill>
        <p:spPr>
          <a:xfrm>
            <a:off x="0" y="956603"/>
            <a:ext cx="12192000" cy="57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B671A-414C-AF24-9F60-A7230FC6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24BD9-E1CF-F45E-5D4A-FCDA66D7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E65C8-A667-F7C3-3A5E-A31D22CF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3EC6E5-C3F8-59BB-A24A-50D6D55EF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17829" r="-3269" b="21217"/>
          <a:stretch/>
        </p:blipFill>
        <p:spPr>
          <a:xfrm>
            <a:off x="0" y="136525"/>
            <a:ext cx="12595274" cy="4304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C924F-794A-B9D1-A3E7-1998104BF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" t="50000" b="23679"/>
          <a:stretch/>
        </p:blipFill>
        <p:spPr>
          <a:xfrm>
            <a:off x="0" y="4693024"/>
            <a:ext cx="12192000" cy="21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8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07F65-7911-63FA-90A1-8254D23D5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" t="28225" r="26" b="48038"/>
          <a:stretch/>
        </p:blipFill>
        <p:spPr>
          <a:xfrm>
            <a:off x="0" y="-182880"/>
            <a:ext cx="1219200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FB963-4530-954F-F0F8-72120A1BE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" t="22755" b="33718"/>
          <a:stretch/>
        </p:blipFill>
        <p:spPr>
          <a:xfrm>
            <a:off x="0" y="3053310"/>
            <a:ext cx="12192000" cy="3668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C512E4-F28D-283A-034F-D7BAB6EB8C2B}"/>
              </a:ext>
            </a:extLst>
          </p:cNvPr>
          <p:cNvSpPr/>
          <p:nvPr/>
        </p:nvSpPr>
        <p:spPr>
          <a:xfrm>
            <a:off x="104957" y="2253710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70C0"/>
                </a:solidFill>
              </a:rPr>
              <a:t>CODE:</a:t>
            </a:r>
            <a:endParaRPr lang="en-US" sz="5400" b="1" u="sng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47AF-A514-1B5B-595C-19A007D4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C64CF-0309-A7B7-D93C-98E24AEB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CA8C9-CE5B-4CE2-062B-2FF1E2EA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FBBAE-1139-CEE6-FBBE-DB13A818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87A7-467A-05A6-F25A-303EA699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" t="15081" b="56473"/>
          <a:stretch/>
        </p:blipFill>
        <p:spPr>
          <a:xfrm>
            <a:off x="0" y="-93308"/>
            <a:ext cx="12182886" cy="2191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B9D93-A599-8832-5A84-73E6459E5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" t="17830" r="74" b="12392"/>
          <a:stretch/>
        </p:blipFill>
        <p:spPr>
          <a:xfrm>
            <a:off x="-48425" y="2661697"/>
            <a:ext cx="12294945" cy="4195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73528-C27A-9192-5CF9-44209B139D90}"/>
              </a:ext>
            </a:extLst>
          </p:cNvPr>
          <p:cNvSpPr txBox="1"/>
          <p:nvPr/>
        </p:nvSpPr>
        <p:spPr>
          <a:xfrm>
            <a:off x="-2236236" y="2076922"/>
            <a:ext cx="61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70C0"/>
                </a:solidFill>
              </a:rPr>
              <a:t>CODE:</a:t>
            </a:r>
            <a:endParaRPr lang="en-US" sz="3600" b="1" u="sng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59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EEBF1-BC0C-A2C4-4846-BDC4986C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CD53A-14FD-D51A-CBE5-932F5A36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50" y="1147665"/>
            <a:ext cx="7697755" cy="5319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4B756B-D99F-61E2-11F9-EB951CBECEB8}"/>
              </a:ext>
            </a:extLst>
          </p:cNvPr>
          <p:cNvSpPr/>
          <p:nvPr/>
        </p:nvSpPr>
        <p:spPr>
          <a:xfrm>
            <a:off x="923731" y="121298"/>
            <a:ext cx="67249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380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615</TotalTime>
  <Words>782</Words>
  <Application>Microsoft Office PowerPoint</Application>
  <PresentationFormat>Widescreen</PresentationFormat>
  <Paragraphs>337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PITCH DECK</vt:lpstr>
      <vt:lpstr>PowerPoint Presentation</vt:lpstr>
      <vt:lpstr>What is Bitcoin</vt:lpstr>
      <vt:lpstr>PowerPoint Presentation</vt:lpstr>
      <vt:lpstr>CODE FOR FIRST QUESTION: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</vt:lpstr>
      <vt:lpstr>PRODUCT BENEFITS</vt:lpstr>
      <vt:lpstr>OUTPUT:</vt:lpstr>
      <vt:lpstr>PowerPoint Presentation</vt:lpstr>
      <vt:lpstr>OUTPUT:</vt:lpstr>
      <vt:lpstr>PowerPoint Presentation</vt:lpstr>
      <vt:lpstr>OUTPUT:</vt:lpstr>
      <vt:lpstr>PowerPoint Presentation</vt:lpstr>
      <vt:lpstr>OUTPUT:</vt:lpstr>
      <vt:lpstr>PowerPoint Presentation</vt:lpstr>
      <vt:lpstr>OUTPUT:</vt:lpstr>
      <vt:lpstr>BUSINESS MODEL</vt:lpstr>
      <vt:lpstr>MARKET OVERVIEW</vt:lpstr>
      <vt:lpstr>MARKET COMPARISON</vt:lpstr>
      <vt:lpstr>GROWTH STRATEGY</vt:lpstr>
      <vt:lpstr>OUR COMPETITION 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Ananya Agrawal</dc:creator>
  <cp:lastModifiedBy>Ananya Agrawal</cp:lastModifiedBy>
  <cp:revision>15</cp:revision>
  <dcterms:created xsi:type="dcterms:W3CDTF">2022-05-30T08:17:53Z</dcterms:created>
  <dcterms:modified xsi:type="dcterms:W3CDTF">2022-08-08T19:52:56Z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